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47"/>
  </p:notesMasterIdLst>
  <p:handoutMasterIdLst>
    <p:handoutMasterId r:id="rId48"/>
  </p:handoutMasterIdLst>
  <p:sldIdLst>
    <p:sldId id="372" r:id="rId5"/>
    <p:sldId id="257" r:id="rId6"/>
    <p:sldId id="529" r:id="rId7"/>
    <p:sldId id="510" r:id="rId8"/>
    <p:sldId id="528" r:id="rId9"/>
    <p:sldId id="530" r:id="rId10"/>
    <p:sldId id="512" r:id="rId11"/>
    <p:sldId id="531" r:id="rId12"/>
    <p:sldId id="515" r:id="rId13"/>
    <p:sldId id="511" r:id="rId14"/>
    <p:sldId id="527" r:id="rId15"/>
    <p:sldId id="516" r:id="rId16"/>
    <p:sldId id="532" r:id="rId17"/>
    <p:sldId id="506" r:id="rId18"/>
    <p:sldId id="498" r:id="rId19"/>
    <p:sldId id="545" r:id="rId20"/>
    <p:sldId id="462" r:id="rId21"/>
    <p:sldId id="540" r:id="rId22"/>
    <p:sldId id="477" r:id="rId23"/>
    <p:sldId id="519" r:id="rId24"/>
    <p:sldId id="520" r:id="rId25"/>
    <p:sldId id="518" r:id="rId26"/>
    <p:sldId id="533" r:id="rId27"/>
    <p:sldId id="534" r:id="rId28"/>
    <p:sldId id="541" r:id="rId29"/>
    <p:sldId id="521" r:id="rId30"/>
    <p:sldId id="522" r:id="rId31"/>
    <p:sldId id="546" r:id="rId32"/>
    <p:sldId id="547" r:id="rId33"/>
    <p:sldId id="548" r:id="rId34"/>
    <p:sldId id="542" r:id="rId35"/>
    <p:sldId id="523" r:id="rId36"/>
    <p:sldId id="535" r:id="rId37"/>
    <p:sldId id="536" r:id="rId38"/>
    <p:sldId id="543" r:id="rId39"/>
    <p:sldId id="525" r:id="rId40"/>
    <p:sldId id="538" r:id="rId41"/>
    <p:sldId id="539" r:id="rId42"/>
    <p:sldId id="544" r:id="rId43"/>
    <p:sldId id="549" r:id="rId44"/>
    <p:sldId id="479" r:id="rId45"/>
    <p:sldId id="513"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DFDS" panose="020B0604020202020204" charset="0"/>
      <p:regular r:id="rId53"/>
      <p:bold r:id="rId54"/>
      <p:italic r:id="rId55"/>
    </p:embeddedFont>
    <p:embeddedFont>
      <p:font typeface="DFDS Bold" panose="020B0604020202020204" charset="0"/>
      <p:bold r:id="rId56"/>
    </p:embeddedFont>
    <p:embeddedFont>
      <p:font typeface="DFDS Light"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67719" autoAdjust="0"/>
  </p:normalViewPr>
  <p:slideViewPr>
    <p:cSldViewPr snapToGrid="0" showGuides="1">
      <p:cViewPr varScale="1">
        <p:scale>
          <a:sx n="77" d="100"/>
          <a:sy n="77" d="100"/>
        </p:scale>
        <p:origin x="1626" y="96"/>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5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ADO</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592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8685" y="1190612"/>
        <a:ext cx="1558799" cy="1344953"/>
      </dsp:txXfrm>
    </dsp:sp>
    <dsp:sp modelId="{023EE649-D501-4243-BBD6-15F7682770C8}">
      <dsp:nvSpPr>
        <dsp:cNvPr id="0" name=""/>
        <dsp:cNvSpPr/>
      </dsp:nvSpPr>
      <dsp:spPr>
        <a:xfrm>
          <a:off x="190784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ADO</a:t>
          </a:r>
        </a:p>
      </dsp:txBody>
      <dsp:txXfrm>
        <a:off x="1980605" y="1190612"/>
        <a:ext cx="1558799" cy="1344953"/>
      </dsp:txXfrm>
    </dsp:sp>
    <dsp:sp modelId="{D1ABB850-5378-4BB1-A6BD-E4F17F09F5C5}">
      <dsp:nvSpPr>
        <dsp:cNvPr id="0" name=""/>
        <dsp:cNvSpPr/>
      </dsp:nvSpPr>
      <dsp:spPr>
        <a:xfrm>
          <a:off x="380976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82525" y="1190612"/>
        <a:ext cx="1558799" cy="1344953"/>
      </dsp:txXfrm>
    </dsp:sp>
    <dsp:sp modelId="{73AF9431-A068-4651-90FA-B607007530FF}">
      <dsp:nvSpPr>
        <dsp:cNvPr id="0" name=""/>
        <dsp:cNvSpPr/>
      </dsp:nvSpPr>
      <dsp:spPr>
        <a:xfrm>
          <a:off x="571168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84445" y="1190612"/>
        <a:ext cx="1558799" cy="1344953"/>
      </dsp:txXfrm>
    </dsp:sp>
    <dsp:sp modelId="{234D0A35-B628-40DB-880F-F41E6740D644}">
      <dsp:nvSpPr>
        <dsp:cNvPr id="0" name=""/>
        <dsp:cNvSpPr/>
      </dsp:nvSpPr>
      <dsp:spPr>
        <a:xfrm>
          <a:off x="761360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86364" y="1190612"/>
        <a:ext cx="1558799" cy="1344953"/>
      </dsp:txXfrm>
    </dsp:sp>
    <dsp:sp modelId="{D261368C-88C8-4E66-90FD-5837BED2D67D}">
      <dsp:nvSpPr>
        <dsp:cNvPr id="0" name=""/>
        <dsp:cNvSpPr/>
      </dsp:nvSpPr>
      <dsp:spPr>
        <a:xfrm>
          <a:off x="951552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88284" y="1190612"/>
        <a:ext cx="1558799"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22/10/2020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22/10/2020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214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6480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2050892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88213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80378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2146625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739660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63894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55184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28</a:t>
            </a:fld>
            <a:endParaRPr lang="en-GB" dirty="0"/>
          </a:p>
        </p:txBody>
      </p:sp>
    </p:spTree>
    <p:extLst>
      <p:ext uri="{BB962C8B-B14F-4D97-AF65-F5344CB8AC3E}">
        <p14:creationId xmlns:p14="http://schemas.microsoft.com/office/powerpoint/2010/main" val="62078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30</a:t>
            </a:fld>
            <a:endParaRPr lang="en-GB" dirty="0"/>
          </a:p>
        </p:txBody>
      </p:sp>
    </p:spTree>
    <p:extLst>
      <p:ext uri="{BB962C8B-B14F-4D97-AF65-F5344CB8AC3E}">
        <p14:creationId xmlns:p14="http://schemas.microsoft.com/office/powerpoint/2010/main" val="2388053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32</a:t>
            </a:fld>
            <a:endParaRPr lang="en-GB" dirty="0"/>
          </a:p>
        </p:txBody>
      </p:sp>
    </p:spTree>
    <p:extLst>
      <p:ext uri="{BB962C8B-B14F-4D97-AF65-F5344CB8AC3E}">
        <p14:creationId xmlns:p14="http://schemas.microsoft.com/office/powerpoint/2010/main" val="272005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"Pack"</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'pack'</a:t>
            </a:r>
          </a:p>
          <a:p>
            <a:r>
              <a:rPr lang="da-DK" sz="1200" b="0" kern="1200" dirty="0">
                <a:solidFill>
                  <a:schemeClr val="tx1"/>
                </a:solidFill>
                <a:effectLst/>
                <a:latin typeface="Arial" panose="020B0604020202020204" pitchFamily="34" charset="0"/>
                <a:ea typeface="+mn-ea"/>
                <a:cs typeface="+mn-cs"/>
              </a:rPr>
              <a:t>    packagesToPack: '**/*.csproj'</a:t>
            </a:r>
          </a:p>
          <a:p>
            <a:r>
              <a:rPr lang="da-DK" sz="1200" b="0" kern="1200" dirty="0">
                <a:solidFill>
                  <a:schemeClr val="tx1"/>
                </a:solidFill>
                <a:effectLst/>
                <a:latin typeface="Arial" panose="020B0604020202020204" pitchFamily="34" charset="0"/>
                <a:ea typeface="+mn-ea"/>
                <a:cs typeface="+mn-cs"/>
              </a:rPr>
              <a:t>    versioningScheme: 'off'</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34</a:t>
            </a:fld>
            <a:endParaRPr lang="en-GB" dirty="0"/>
          </a:p>
        </p:txBody>
      </p:sp>
    </p:spTree>
    <p:extLst>
      <p:ext uri="{BB962C8B-B14F-4D97-AF65-F5344CB8AC3E}">
        <p14:creationId xmlns:p14="http://schemas.microsoft.com/office/powerpoint/2010/main" val="89254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36</a:t>
            </a:fld>
            <a:endParaRPr lang="en-GB" dirty="0"/>
          </a:p>
        </p:txBody>
      </p:sp>
    </p:spTree>
    <p:extLst>
      <p:ext uri="{BB962C8B-B14F-4D97-AF65-F5344CB8AC3E}">
        <p14:creationId xmlns:p14="http://schemas.microsoft.com/office/powerpoint/2010/main" val="295186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"Publish"</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'push'</a:t>
            </a:r>
          </a:p>
          <a:p>
            <a:r>
              <a:rPr lang="da-DK" sz="1200" b="0" kern="1200" dirty="0">
                <a:solidFill>
                  <a:schemeClr val="tx1"/>
                </a:solidFill>
                <a:effectLst/>
                <a:latin typeface="Arial" panose="020B0604020202020204" pitchFamily="34" charset="0"/>
                <a:ea typeface="+mn-ea"/>
                <a:cs typeface="+mn-cs"/>
              </a:rPr>
              <a:t>    packagesToPush: '$(Build.ArtifactStagingDirectory)/*.nupkg'</a:t>
            </a:r>
          </a:p>
          <a:p>
            <a:r>
              <a:rPr lang="da-DK" sz="1200" b="0" kern="1200" dirty="0">
                <a:solidFill>
                  <a:schemeClr val="tx1"/>
                </a:solidFill>
                <a:effectLst/>
                <a:latin typeface="Arial" panose="020B0604020202020204" pitchFamily="34" charset="0"/>
                <a:ea typeface="+mn-ea"/>
                <a:cs typeface="+mn-cs"/>
              </a:rPr>
              <a:t>    nuGetFeedType: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Arial" panose="020B0604020202020204" pitchFamily="34" charset="0"/>
                <a:ea typeface="+mn-ea"/>
                <a:cs typeface="+mn-cs"/>
              </a:rPr>
              <a:t>    publishVstsFeed: '</a:t>
            </a:r>
            <a:r>
              <a:rPr lang="en-US" sz="1200" b="1" i="1" dirty="0"/>
              <a:t>{project-name}/{feed-name}</a:t>
            </a:r>
          </a:p>
          <a:p>
            <a:r>
              <a:rPr lang="da-DK" sz="1200" b="0" kern="1200" dirty="0">
                <a:solidFill>
                  <a:schemeClr val="tx1"/>
                </a:solidFill>
                <a:effectLst/>
                <a:latin typeface="Arial" panose="020B0604020202020204" pitchFamily="34" charset="0"/>
                <a:ea typeface="+mn-ea"/>
                <a:cs typeface="+mn-cs"/>
              </a:rPr>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38</a:t>
            </a:fld>
            <a:endParaRPr lang="en-GB" dirty="0"/>
          </a:p>
        </p:txBody>
      </p:sp>
    </p:spTree>
    <p:extLst>
      <p:ext uri="{BB962C8B-B14F-4D97-AF65-F5344CB8AC3E}">
        <p14:creationId xmlns:p14="http://schemas.microsoft.com/office/powerpoint/2010/main" val="276796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08887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4342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6938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3978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489205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22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22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22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10/22/2020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22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hyperlink" Target="https://github.com/settings/toke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7busername%7d/ADODD-Demo/settings" TargetMode="External"/><Relationship Id="rId2" Type="http://schemas.openxmlformats.org/officeDocument/2006/relationships/image" Target="../media/image12.png"/><Relationship Id="rId1" Type="http://schemas.openxmlformats.org/officeDocument/2006/relationships/slideLayout" Target="../slideLayouts/slideLayout36.xml"/><Relationship Id="rId5" Type="http://schemas.openxmlformats.org/officeDocument/2006/relationships/image" Target="../media/image25.png"/><Relationship Id="rId4" Type="http://schemas.openxmlformats.org/officeDocument/2006/relationships/hyperlink" Target="https://github.com/settings/token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2.png"/><Relationship Id="rId1" Type="http://schemas.openxmlformats.org/officeDocument/2006/relationships/slideLayout" Target="../slideLayouts/slideLayout36.xml"/><Relationship Id="rId6" Type="http://schemas.openxmlformats.org/officeDocument/2006/relationships/hyperlink" Target="https://hackernoon.com/the-last-mile-to-true-continuous-delivery-6sk323j" TargetMode="Externa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a:br>
            <a:r>
              <a:rPr lang="da-DK" sz="9000"/>
              <a:t>DEEP DIVE</a:t>
            </a:r>
            <a:br>
              <a:rPr lang="da-DK" sz="9000" dirty="0"/>
            </a:br>
            <a:br>
              <a:rPr lang="da-DK" sz="9000" dirty="0"/>
            </a:br>
            <a:r>
              <a:rPr lang="da-DK" sz="1400" dirty="0"/>
              <a:t>U</a:t>
            </a:r>
            <a:r>
              <a:rPr lang="da-DK" sz="1400" cap="none" dirty="0"/>
              <a:t>pdated 20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Continuous Delivery?</a:t>
            </a:r>
          </a:p>
        </p:txBody>
      </p:sp>
    </p:spTree>
    <p:extLst>
      <p:ext uri="{BB962C8B-B14F-4D97-AF65-F5344CB8AC3E}">
        <p14:creationId xmlns:p14="http://schemas.microsoft.com/office/powerpoint/2010/main" val="40988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332366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expand)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Always have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4" name="Picture 3">
            <a:extLst>
              <a:ext uri="{FF2B5EF4-FFF2-40B4-BE49-F238E27FC236}">
                <a16:creationId xmlns:a16="http://schemas.microsoft.com/office/drawing/2014/main" id="{5E3889CD-6990-4DE7-8E79-5D01771A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097984"/>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5609C-F2F2-436A-AFA6-D821CA09A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11905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Common mistakes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Choosing the wrong team to do the job</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Starting without a plan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Emphasizing process over quality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Getting rigid during implementation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Failing to break down Dev &amp; Ops silos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Taking security for granted</a:t>
            </a:r>
            <a:br>
              <a:rPr lang="en-US" sz="2100" dirty="0"/>
            </a:br>
            <a:endParaRPr lang="en-US" sz="2100" dirty="0"/>
          </a:p>
          <a:p>
            <a:pPr marL="342900" indent="-342900">
              <a:buFont typeface="Arial" panose="020B0604020202020204" pitchFamily="34" charset="0"/>
              <a:buChar char="•"/>
            </a:pPr>
            <a:r>
              <a:rPr lang="da-DK" sz="2100" dirty="0"/>
              <a:t>Using to many new technologies </a:t>
            </a:r>
          </a:p>
        </p:txBody>
      </p:sp>
    </p:spTree>
    <p:extLst>
      <p:ext uri="{BB962C8B-B14F-4D97-AF65-F5344CB8AC3E}">
        <p14:creationId xmlns:p14="http://schemas.microsoft.com/office/powerpoint/2010/main" val="19165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Azure DevOps?</a:t>
            </a:r>
          </a:p>
        </p:txBody>
      </p:sp>
    </p:spTree>
    <p:extLst>
      <p:ext uri="{BB962C8B-B14F-4D97-AF65-F5344CB8AC3E}">
        <p14:creationId xmlns:p14="http://schemas.microsoft.com/office/powerpoint/2010/main" val="32369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pic>
        <p:nvPicPr>
          <p:cNvPr id="5" name="Picture 4">
            <a:extLst>
              <a:ext uri="{FF2B5EF4-FFF2-40B4-BE49-F238E27FC236}">
                <a16:creationId xmlns:a16="http://schemas.microsoft.com/office/drawing/2014/main" id="{AB86E522-794E-4FEB-9D2E-91FDA18B3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84" y="1784799"/>
            <a:ext cx="8558432" cy="4340428"/>
          </a:xfrm>
          <a:prstGeom prst="rect">
            <a:avLst/>
          </a:prstGeom>
        </p:spPr>
      </p:pic>
      <p:sp>
        <p:nvSpPr>
          <p:cNvPr id="6" name="Thought Bubble: Cloud 5">
            <a:extLst>
              <a:ext uri="{FF2B5EF4-FFF2-40B4-BE49-F238E27FC236}">
                <a16:creationId xmlns:a16="http://schemas.microsoft.com/office/drawing/2014/main" id="{8E284E3F-BFD3-4334-97C5-74E71DEF4369}"/>
              </a:ext>
            </a:extLst>
          </p:cNvPr>
          <p:cNvSpPr/>
          <p:nvPr/>
        </p:nvSpPr>
        <p:spPr>
          <a:xfrm>
            <a:off x="112734" y="1263702"/>
            <a:ext cx="2242159" cy="2165298"/>
          </a:xfrm>
          <a:prstGeom prst="cloudCallout">
            <a:avLst>
              <a:gd name="adj1" fmla="val 77311"/>
              <a:gd name="adj2" fmla="val 27236"/>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Boards allow us to map business requirements to actionable work items</a:t>
            </a:r>
            <a:endParaRPr lang="da-DK" sz="1600" dirty="0" err="1"/>
          </a:p>
        </p:txBody>
      </p:sp>
      <p:sp>
        <p:nvSpPr>
          <p:cNvPr id="10" name="Thought Bubble: Cloud 9">
            <a:extLst>
              <a:ext uri="{FF2B5EF4-FFF2-40B4-BE49-F238E27FC236}">
                <a16:creationId xmlns:a16="http://schemas.microsoft.com/office/drawing/2014/main" id="{CBF9BD5A-5A67-4E94-B2D8-A4BF8D8265B4}"/>
              </a:ext>
            </a:extLst>
          </p:cNvPr>
          <p:cNvSpPr/>
          <p:nvPr/>
        </p:nvSpPr>
        <p:spPr>
          <a:xfrm>
            <a:off x="2865007" y="4176323"/>
            <a:ext cx="2242159" cy="1943909"/>
          </a:xfrm>
          <a:prstGeom prst="cloudCallout">
            <a:avLst>
              <a:gd name="adj1" fmla="val 46585"/>
              <a:gd name="adj2" fmla="val -113671"/>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Repos allow us to manage, share and version our work</a:t>
            </a:r>
            <a:endParaRPr lang="da-DK" sz="1600" dirty="0" err="1"/>
          </a:p>
        </p:txBody>
      </p:sp>
      <p:sp>
        <p:nvSpPr>
          <p:cNvPr id="11" name="Thought Bubble: Cloud 10">
            <a:extLst>
              <a:ext uri="{FF2B5EF4-FFF2-40B4-BE49-F238E27FC236}">
                <a16:creationId xmlns:a16="http://schemas.microsoft.com/office/drawing/2014/main" id="{1E1B8A83-BF5E-4707-973E-138184EB97E1}"/>
              </a:ext>
            </a:extLst>
          </p:cNvPr>
          <p:cNvSpPr/>
          <p:nvPr/>
        </p:nvSpPr>
        <p:spPr>
          <a:xfrm>
            <a:off x="6811216" y="4290367"/>
            <a:ext cx="2242159" cy="2051648"/>
          </a:xfrm>
          <a:prstGeom prst="cloudCallout">
            <a:avLst>
              <a:gd name="adj1" fmla="val -40566"/>
              <a:gd name="adj2" fmla="val -10555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Pipelines allow us to build and release our work</a:t>
            </a:r>
            <a:endParaRPr lang="da-DK" sz="1600" dirty="0" err="1"/>
          </a:p>
        </p:txBody>
      </p:sp>
      <p:sp>
        <p:nvSpPr>
          <p:cNvPr id="12" name="Thought Bubble: Cloud 11">
            <a:extLst>
              <a:ext uri="{FF2B5EF4-FFF2-40B4-BE49-F238E27FC236}">
                <a16:creationId xmlns:a16="http://schemas.microsoft.com/office/drawing/2014/main" id="{720F77DC-FCAA-48E7-A7E2-E276E7EEDB2F}"/>
              </a:ext>
            </a:extLst>
          </p:cNvPr>
          <p:cNvSpPr/>
          <p:nvPr/>
        </p:nvSpPr>
        <p:spPr>
          <a:xfrm>
            <a:off x="10083452" y="1237838"/>
            <a:ext cx="1995814" cy="1988427"/>
          </a:xfrm>
          <a:prstGeom prst="cloudCallout">
            <a:avLst>
              <a:gd name="adj1" fmla="val -77294"/>
              <a:gd name="adj2" fmla="val 4745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Artifacts allow us to bundle and share our work</a:t>
            </a:r>
            <a:endParaRPr lang="da-DK" sz="1600" dirty="0" err="1"/>
          </a:p>
        </p:txBody>
      </p:sp>
    </p:spTree>
    <p:extLst>
      <p:ext uri="{BB962C8B-B14F-4D97-AF65-F5344CB8AC3E}">
        <p14:creationId xmlns:p14="http://schemas.microsoft.com/office/powerpoint/2010/main" val="369868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71079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4132196368"/>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mj-lt"/>
              <a:buAutoNum type="arabicPeriod"/>
            </a:pPr>
            <a:r>
              <a:rPr lang="en-US" dirty="0"/>
              <a:t>Navigate to github.com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repository called ADODD-Demo</a:t>
            </a:r>
          </a:p>
          <a:p>
            <a:pPr marL="342900" indent="-342900">
              <a:buFont typeface="+mj-lt"/>
              <a:buAutoNum type="arabicPeriod"/>
            </a:pPr>
            <a:endParaRPr lang="en-US" dirty="0"/>
          </a:p>
          <a:p>
            <a:pPr marL="342900" indent="-342900">
              <a:buFont typeface="+mj-lt"/>
              <a:buAutoNum type="arabicPeriod"/>
            </a:pPr>
            <a:r>
              <a:rPr lang="en-US" dirty="0"/>
              <a:t>Navigate to dev.azure.com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organization named: dev.azure.com/{my-unique-org-name}</a:t>
            </a:r>
          </a:p>
          <a:p>
            <a:pPr marL="342900" indent="-342900">
              <a:buFont typeface="+mj-lt"/>
              <a:buAutoNum type="arabicPeriod"/>
            </a:pPr>
            <a:endParaRPr lang="en-US" dirty="0"/>
          </a:p>
          <a:p>
            <a:pPr marL="342900" indent="-342900">
              <a:buFont typeface="+mj-lt"/>
              <a:buAutoNum type="arabicPeriod"/>
            </a:pPr>
            <a:r>
              <a:rPr lang="en-US" dirty="0"/>
              <a:t>Create a new project named: ADODD-Demo</a:t>
            </a:r>
          </a:p>
          <a:p>
            <a:pPr marL="342900" indent="-342900">
              <a:buFont typeface="+mj-lt"/>
              <a:buAutoNum type="arabicPeriod"/>
            </a:pPr>
            <a:endParaRPr lang="en-US" dirty="0"/>
          </a:p>
          <a:p>
            <a:pPr marL="342900" indent="-342900">
              <a:buFont typeface="+mj-lt"/>
              <a:buAutoNum type="arabicPeriod"/>
            </a:pPr>
            <a:r>
              <a:rPr lang="en-US" dirty="0"/>
              <a:t>Go to Project Settings &gt; GitHub Connection and connect to a Git repository</a:t>
            </a:r>
          </a:p>
          <a:p>
            <a:pPr marL="342900" indent="-342900">
              <a:buFont typeface="+mj-lt"/>
              <a:buAutoNum type="arabicPeriod"/>
            </a:pPr>
            <a:endParaRPr lang="en-US" dirty="0"/>
          </a:p>
          <a:p>
            <a:pPr marL="342900" indent="-342900">
              <a:buFont typeface="+mj-lt"/>
              <a:buAutoNum type="arabicPeriod"/>
            </a:pPr>
            <a:r>
              <a:rPr lang="en-US" dirty="0"/>
              <a:t>Go to </a:t>
            </a:r>
            <a:r>
              <a:rPr lang="en-US" dirty="0">
                <a:hlinkClick r:id="rId4"/>
              </a:rPr>
              <a:t>https://github.com/settings/tokens</a:t>
            </a:r>
            <a:r>
              <a:rPr lang="en-US" dirty="0"/>
              <a:t> and generate a new personal access token (PAT)</a:t>
            </a:r>
          </a:p>
          <a:p>
            <a:pPr marL="342900" indent="-342900">
              <a:buFont typeface="+mj-lt"/>
              <a:buAutoNum type="arabicPeriod"/>
            </a:pPr>
            <a:endParaRPr lang="en-US" dirty="0"/>
          </a:p>
          <a:p>
            <a:pPr marL="342900" indent="-342900">
              <a:buFont typeface="+mj-lt"/>
              <a:buAutoNum type="arabicPeriod"/>
            </a:pPr>
            <a:r>
              <a:rPr lang="en-US" dirty="0"/>
              <a:t>Go to Project Settings &gt; Service Connection and setup a new GitHub connection that uses our newly created PAT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585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1186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are ”process pipelines” for </a:t>
            </a:r>
            <a:r>
              <a:rPr lang="da-DK" sz="2100" b="1" dirty="0"/>
              <a:t>work items</a:t>
            </a:r>
            <a:r>
              <a:rPr lang="da-DK" sz="2100" dirty="0"/>
              <a:t>, which are t</a:t>
            </a:r>
            <a:r>
              <a:rPr lang="en-US" sz="2100" dirty="0"/>
              <a:t>he primary “unit of work” in </a:t>
            </a:r>
            <a:r>
              <a:rPr lang="en-US" sz="2100" b="1" dirty="0"/>
              <a:t>projects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reference </a:t>
            </a:r>
            <a:r>
              <a:rPr lang="da-DK" sz="2100" b="1" dirty="0"/>
              <a:t>backlogs</a:t>
            </a:r>
            <a:r>
              <a:rPr lang="da-DK" sz="2100" dirty="0"/>
              <a:t> to plan, prioritize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a:t>
            </a:r>
            <a:r>
              <a:rPr lang="da-DK" sz="2100" b="1" dirty="0"/>
              <a:t>iterations</a:t>
            </a:r>
            <a:r>
              <a:rPr lang="da-DK" sz="2100" dirty="0"/>
              <a:t>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group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61701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Add “blocked” and “review” columns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“enablers” and “features” </a:t>
            </a:r>
            <a:r>
              <a:rPr lang="en-US" sz="2100" dirty="0" err="1"/>
              <a:t>swinlanes</a:t>
            </a:r>
            <a:r>
              <a:rPr lang="en-US" sz="2100" dirty="0"/>
              <a:t>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Create three work items in the default backlog</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Setup three fixed-length sprints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Allocate one work item to each sprint</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Configure a “work in progress” query to easily figure out what we are working 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977D9D3E-6EB7-4D83-B7A2-DC7C5877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18" y="2552145"/>
            <a:ext cx="4607636" cy="2481035"/>
          </a:xfrm>
          <a:prstGeom prst="rect">
            <a:avLst/>
          </a:prstGeom>
        </p:spPr>
      </p:pic>
    </p:spTree>
    <p:extLst>
      <p:ext uri="{BB962C8B-B14F-4D97-AF65-F5344CB8AC3E}">
        <p14:creationId xmlns:p14="http://schemas.microsoft.com/office/powerpoint/2010/main" val="16169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Boards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9243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204478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Repos</a:t>
            </a:r>
            <a:r>
              <a:rPr lang="da-DK" sz="2100" dirty="0"/>
              <a:t> belong to </a:t>
            </a:r>
            <a:r>
              <a:rPr lang="da-DK" sz="2100" b="1" dirty="0"/>
              <a:t>projects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use </a:t>
            </a:r>
            <a:r>
              <a:rPr lang="da-DK" sz="2100" b="1" dirty="0"/>
              <a:t>commits </a:t>
            </a:r>
            <a:r>
              <a:rPr lang="da-DK" sz="2100" dirty="0"/>
              <a:t>to</a:t>
            </a:r>
            <a:r>
              <a:rPr lang="da-DK" sz="2100" b="1" dirty="0"/>
              <a:t> </a:t>
            </a:r>
            <a:r>
              <a:rPr lang="da-DK" sz="2100" dirty="0"/>
              <a:t>track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enables </a:t>
            </a:r>
            <a:r>
              <a:rPr lang="da-DK" sz="2100" b="1" dirty="0"/>
              <a:t>branching</a:t>
            </a:r>
            <a:r>
              <a:rPr lang="da-DK" sz="2100" dirty="0"/>
              <a:t> to support collaboration</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Repos </a:t>
            </a:r>
            <a:r>
              <a:rPr lang="da-DK" sz="2100" dirty="0"/>
              <a:t>use </a:t>
            </a:r>
            <a:r>
              <a:rPr lang="da-DK" sz="2100" b="1" dirty="0"/>
              <a:t>Pull Requests</a:t>
            </a:r>
            <a:r>
              <a:rPr lang="da-DK" sz="2100" dirty="0"/>
              <a:t> to </a:t>
            </a:r>
            <a:r>
              <a:rPr lang="da-DK" sz="2100" b="1" dirty="0"/>
              <a:t>commit</a:t>
            </a:r>
            <a:r>
              <a:rPr lang="da-DK" sz="2100" dirty="0"/>
              <a:t> changes and update </a:t>
            </a:r>
            <a:r>
              <a:rPr lang="da-DK" sz="2100" b="1" dirty="0"/>
              <a:t>work items</a:t>
            </a:r>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2681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2667005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824360-6479-445A-BBE8-346EE7599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6778" y="2618203"/>
            <a:ext cx="2143125" cy="2143125"/>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Pull Requests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581320"/>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b="1" dirty="0"/>
              <a:t>Pull requests </a:t>
            </a:r>
            <a:r>
              <a:rPr lang="en-US" sz="2100" dirty="0"/>
              <a:t>combine the review and merge of </a:t>
            </a:r>
            <a:r>
              <a:rPr lang="en-US" sz="2100" b="1" dirty="0"/>
              <a:t>commits</a:t>
            </a:r>
            <a:r>
              <a:rPr lang="en-US" sz="2100" dirty="0"/>
              <a:t> into a single collaborative process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There's no commitment to </a:t>
            </a:r>
            <a:r>
              <a:rPr lang="en-US" sz="2100" b="1" dirty="0"/>
              <a:t>merge</a:t>
            </a:r>
            <a:r>
              <a:rPr lang="en-US" sz="2100" dirty="0"/>
              <a:t> the changes as the owner can abandon the </a:t>
            </a:r>
            <a:r>
              <a:rPr lang="en-US" sz="2100" b="1" dirty="0"/>
              <a:t>pull request </a:t>
            </a:r>
            <a:r>
              <a:rPr lang="en-US" sz="2100" dirty="0"/>
              <a:t>at any time</a:t>
            </a:r>
            <a:br>
              <a:rPr lang="en-US" sz="2100" dirty="0"/>
            </a:br>
            <a:endParaRPr lang="da-DK" sz="2100" dirty="0"/>
          </a:p>
          <a:p>
            <a:pPr marL="342900" indent="-342900">
              <a:buFont typeface="Arial" panose="020B0604020202020204" pitchFamily="34" charset="0"/>
              <a:buChar char="•"/>
            </a:pPr>
            <a:r>
              <a:rPr lang="da-DK" sz="2100" b="1" dirty="0"/>
              <a:t>Pull Requests</a:t>
            </a:r>
            <a:r>
              <a:rPr lang="da-DK" sz="2100" dirty="0"/>
              <a:t> c</a:t>
            </a:r>
            <a:r>
              <a:rPr lang="en-US" sz="2100" dirty="0"/>
              <a:t>ross-pollinate expertise and spread problem solving strategies by using a wide range of </a:t>
            </a:r>
            <a:r>
              <a:rPr lang="en-US" sz="2100" b="1" dirty="0"/>
              <a:t>reviewers</a:t>
            </a:r>
            <a:r>
              <a:rPr lang="en-US" sz="2100" dirty="0"/>
              <a:t> </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b="1" dirty="0"/>
              <a:t>Pull Requests </a:t>
            </a:r>
            <a:r>
              <a:rPr lang="en-US" sz="2100" dirty="0"/>
              <a:t>can be used to “bulk update” certain </a:t>
            </a:r>
            <a:r>
              <a:rPr lang="en-US" sz="2100" b="1" dirty="0"/>
              <a:t>work item </a:t>
            </a:r>
            <a:r>
              <a:rPr lang="en-US" sz="2100" dirty="0"/>
              <a:t>fields.</a:t>
            </a:r>
          </a:p>
          <a:p>
            <a:pPr marL="342900" indent="-342900">
              <a:buFont typeface="Arial" panose="020B0604020202020204" pitchFamily="34" charset="0"/>
              <a:buChar char="•"/>
            </a:pPr>
            <a:endParaRPr lang="en-US" sz="2100" b="1" dirty="0"/>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79332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Pull Requests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02763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Why do we need DevOps?</a:t>
            </a:r>
          </a:p>
        </p:txBody>
      </p:sp>
    </p:spTree>
    <p:extLst>
      <p:ext uri="{BB962C8B-B14F-4D97-AF65-F5344CB8AC3E}">
        <p14:creationId xmlns:p14="http://schemas.microsoft.com/office/powerpoint/2010/main" val="60444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E52B177-C232-4791-B600-F9160ABF9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332" y="1990262"/>
            <a:ext cx="3342844" cy="33428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Pull Requests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0" y="1669002"/>
            <a:ext cx="7008591" cy="4216893"/>
          </a:xfrm>
          <a:prstGeom prst="rect">
            <a:avLst/>
          </a:prstGeom>
          <a:noFill/>
        </p:spPr>
        <p:txBody>
          <a:bodyPr wrap="square" lIns="0" tIns="0" rIns="0" bIns="0" rtlCol="0" anchor="t">
            <a:noAutofit/>
          </a:bodyPr>
          <a:lstStyle/>
          <a:p>
            <a:pPr marL="457200" indent="-457200">
              <a:buFont typeface="+mj-lt"/>
              <a:buAutoNum type="arabicPeriod"/>
            </a:pPr>
            <a:r>
              <a:rPr lang="en-US" sz="2100" dirty="0"/>
              <a:t>Create a new branch called “feature-x”</a:t>
            </a:r>
          </a:p>
          <a:p>
            <a:pPr marL="457200" indent="-457200">
              <a:buFont typeface="+mj-lt"/>
              <a:buAutoNum type="arabicPeriod"/>
            </a:pPr>
            <a:endParaRPr lang="en-US" sz="2100" dirty="0"/>
          </a:p>
          <a:p>
            <a:pPr marL="457200" indent="-457200">
              <a:buFont typeface="+mj-lt"/>
              <a:buAutoNum type="arabicPeriod"/>
            </a:pPr>
            <a:r>
              <a:rPr lang="en-US" sz="2100" dirty="0"/>
              <a:t>Edit the “README.MD”</a:t>
            </a:r>
          </a:p>
          <a:p>
            <a:pPr marL="457200" indent="-457200">
              <a:buFont typeface="+mj-lt"/>
              <a:buAutoNum type="arabicPeriod"/>
            </a:pPr>
            <a:endParaRPr lang="en-US" sz="2100" dirty="0"/>
          </a:p>
          <a:p>
            <a:pPr marL="457200" indent="-457200">
              <a:buFont typeface="+mj-lt"/>
              <a:buAutoNum type="arabicPeriod"/>
            </a:pPr>
            <a:r>
              <a:rPr lang="en-US" sz="2100" dirty="0"/>
              <a:t>Commit changes to “feature-x”</a:t>
            </a:r>
          </a:p>
          <a:p>
            <a:pPr marL="457200" indent="-457200">
              <a:buFont typeface="+mj-lt"/>
              <a:buAutoNum type="arabicPeriod"/>
            </a:pPr>
            <a:endParaRPr lang="en-US" sz="2100" dirty="0"/>
          </a:p>
          <a:p>
            <a:pPr marL="457200" indent="-457200">
              <a:buFont typeface="+mj-lt"/>
              <a:buAutoNum type="arabicPeriod"/>
            </a:pPr>
            <a:r>
              <a:rPr lang="en-US" sz="2100" dirty="0"/>
              <a:t>Create a new Pull Request from “feature-x” to “master”</a:t>
            </a:r>
          </a:p>
          <a:p>
            <a:pPr marL="457200" indent="-457200">
              <a:buFont typeface="+mj-lt"/>
              <a:buAutoNum type="arabicPeriod"/>
            </a:pPr>
            <a:endParaRPr lang="en-US" sz="2100" dirty="0"/>
          </a:p>
          <a:p>
            <a:pPr marL="457200" indent="-457200">
              <a:buFont typeface="+mj-lt"/>
              <a:buAutoNum type="arabicPeriod"/>
            </a:pPr>
            <a:r>
              <a:rPr lang="en-US" sz="2100" dirty="0"/>
              <a:t>Link pull request to existing work items</a:t>
            </a:r>
          </a:p>
          <a:p>
            <a:pPr marL="457200" indent="-457200">
              <a:buFont typeface="+mj-lt"/>
              <a:buAutoNum type="arabicPeriod"/>
            </a:pPr>
            <a:endParaRPr lang="en-US" sz="2100" dirty="0"/>
          </a:p>
          <a:p>
            <a:pPr marL="457200" indent="-457200">
              <a:buFont typeface="+mj-lt"/>
              <a:buAutoNum type="arabicPeriod"/>
            </a:pPr>
            <a:r>
              <a:rPr lang="en-US" sz="2100" dirty="0"/>
              <a:t>Add “Contributors” as a reviewer</a:t>
            </a:r>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a:p>
            <a:pPr marL="457200" indent="-457200">
              <a:buFont typeface="+mj-lt"/>
              <a:buAutoNum type="arabicPeriod"/>
            </a:pPr>
            <a:endParaRPr lang="en-US" sz="2100" dirty="0"/>
          </a:p>
        </p:txBody>
      </p:sp>
    </p:spTree>
    <p:extLst>
      <p:ext uri="{BB962C8B-B14F-4D97-AF65-F5344CB8AC3E}">
        <p14:creationId xmlns:p14="http://schemas.microsoft.com/office/powerpoint/2010/main" val="239152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Repos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673790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2CE85-5885-4C9A-899F-9A9DED6C4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42" y="2455450"/>
            <a:ext cx="4274312" cy="240430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Pipelines</a:t>
            </a:r>
            <a:r>
              <a:rPr lang="da-DK" sz="2100" dirty="0"/>
              <a:t> is used by </a:t>
            </a:r>
            <a:r>
              <a:rPr lang="da-DK" sz="2100" b="1" dirty="0"/>
              <a:t>projects </a:t>
            </a:r>
            <a:r>
              <a:rPr lang="da-DK" sz="2100" dirty="0"/>
              <a:t>to build and publish </a:t>
            </a:r>
            <a:r>
              <a:rPr lang="da-DK" sz="2100" b="1" dirty="0"/>
              <a:t>artifacts</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use </a:t>
            </a:r>
            <a:r>
              <a:rPr lang="da-DK" sz="2100" b="1" dirty="0"/>
              <a:t>environments</a:t>
            </a:r>
            <a:r>
              <a:rPr lang="da-DK" sz="2100" dirty="0"/>
              <a:t> to ”mimic” deployment targets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Pipelines</a:t>
            </a:r>
            <a:r>
              <a:rPr lang="da-DK" sz="2100" dirty="0"/>
              <a:t> use </a:t>
            </a:r>
            <a:r>
              <a:rPr lang="da-DK" sz="2100" b="1" dirty="0"/>
              <a:t>releases</a:t>
            </a:r>
            <a:r>
              <a:rPr lang="da-DK" sz="2100" dirty="0"/>
              <a:t> to deploy </a:t>
            </a:r>
            <a:r>
              <a:rPr lang="da-DK" sz="2100" b="1" dirty="0"/>
              <a:t>artifacts </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owns </a:t>
            </a:r>
            <a:r>
              <a:rPr lang="da-DK" sz="2100" b="1" dirty="0"/>
              <a:t>libraries</a:t>
            </a:r>
            <a:r>
              <a:rPr lang="da-DK" sz="2100" dirty="0"/>
              <a:t> of </a:t>
            </a:r>
            <a:r>
              <a:rPr lang="da-DK" sz="2100" b="1" dirty="0"/>
              <a:t>variables</a:t>
            </a:r>
            <a:r>
              <a:rPr lang="da-DK" sz="2100" dirty="0"/>
              <a:t> and </a:t>
            </a:r>
            <a:r>
              <a:rPr lang="da-DK" sz="2100" b="1" dirty="0"/>
              <a:t>files</a:t>
            </a:r>
            <a:r>
              <a:rPr lang="da-DK" sz="2100" dirty="0"/>
              <a:t> that can be referenced from anywhere in a </a:t>
            </a:r>
            <a:r>
              <a:rPr lang="da-DK" sz="2100" b="1" dirty="0"/>
              <a:t>project</a:t>
            </a:r>
          </a:p>
        </p:txBody>
      </p:sp>
    </p:spTree>
    <p:extLst>
      <p:ext uri="{BB962C8B-B14F-4D97-AF65-F5344CB8AC3E}">
        <p14:creationId xmlns:p14="http://schemas.microsoft.com/office/powerpoint/2010/main" val="414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969035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0B93-0EBD-4C8D-85AC-052924467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679" y="2552146"/>
            <a:ext cx="4809075" cy="28435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0" y="1456060"/>
            <a:ext cx="6064037" cy="4216893"/>
          </a:xfrm>
          <a:prstGeom prst="rect">
            <a:avLst/>
          </a:prstGeom>
          <a:noFill/>
        </p:spPr>
        <p:txBody>
          <a:bodyPr wrap="square" lIns="0" tIns="0" rIns="0" bIns="0" rtlCol="0" anchor="t">
            <a:noAutofit/>
          </a:bodyPr>
          <a:lstStyle/>
          <a:p>
            <a:pPr marL="457200" indent="-457200">
              <a:buFont typeface="+mj-lt"/>
              <a:buAutoNum type="arabicPeriod"/>
            </a:pPr>
            <a:r>
              <a:rPr lang="en-US" sz="2100" dirty="0"/>
              <a:t>Create a new pipeline named “My-Repo-Build”</a:t>
            </a:r>
          </a:p>
          <a:p>
            <a:pPr marL="457200" indent="-457200">
              <a:buFont typeface="+mj-lt"/>
              <a:buAutoNum type="arabicPeriod"/>
            </a:pPr>
            <a:endParaRPr lang="en-US" sz="2100" dirty="0"/>
          </a:p>
          <a:p>
            <a:pPr marL="457200" indent="-457200">
              <a:buFont typeface="+mj-lt"/>
              <a:buAutoNum type="arabicPeriod"/>
            </a:pPr>
            <a:r>
              <a:rPr lang="en-US" sz="2100" dirty="0"/>
              <a:t>Choose the “Azure Repos Git” option, select “my-repo” and use the “ASP.NET Core” template</a:t>
            </a:r>
          </a:p>
          <a:p>
            <a:pPr marL="457200" indent="-457200">
              <a:buFont typeface="+mj-lt"/>
              <a:buAutoNum type="arabicPeriod"/>
            </a:pPr>
            <a:endParaRPr lang="en-US" sz="2100" dirty="0"/>
          </a:p>
          <a:p>
            <a:pPr marL="457200" indent="-457200">
              <a:buFont typeface="+mj-lt"/>
              <a:buAutoNum type="arabicPeriod"/>
            </a:pPr>
            <a:r>
              <a:rPr lang="en-US" sz="2100" dirty="0"/>
              <a:t>Click “Save &amp; Run” to verify that our new pipeline works as intended</a:t>
            </a:r>
          </a:p>
          <a:p>
            <a:pPr marL="457200" indent="-457200">
              <a:buFont typeface="+mj-lt"/>
              <a:buAutoNum type="arabicPeriod"/>
            </a:pPr>
            <a:endParaRPr lang="en-US" sz="2100" dirty="0"/>
          </a:p>
          <a:p>
            <a:pPr marL="457200" indent="-457200">
              <a:buFont typeface="+mj-lt"/>
              <a:buAutoNum type="arabicPeriod"/>
            </a:pPr>
            <a:r>
              <a:rPr lang="en-US" sz="2100" dirty="0"/>
              <a:t>Navigate to “my-repo” and verify that file named “azure-</a:t>
            </a:r>
            <a:r>
              <a:rPr lang="en-US" sz="2100" dirty="0" err="1"/>
              <a:t>pipelines.yml</a:t>
            </a:r>
            <a:r>
              <a:rPr lang="en-US" sz="2100" dirty="0"/>
              <a:t>” has been added to our master branch</a:t>
            </a:r>
          </a:p>
          <a:p>
            <a:pPr marL="457200" indent="-457200">
              <a:buFont typeface="+mj-lt"/>
              <a:buAutoNum type="arabicPeriod"/>
            </a:pPr>
            <a:endParaRPr lang="en-US" sz="2100" dirty="0"/>
          </a:p>
          <a:p>
            <a:pPr marL="457200" indent="-457200">
              <a:buFont typeface="+mj-lt"/>
              <a:buAutoNum type="arabicPeriod"/>
            </a:pPr>
            <a:r>
              <a:rPr lang="en-US" sz="2100" dirty="0"/>
              <a:t>Add a “pack” task that uses the .NET Core CLI to package our code</a:t>
            </a:r>
          </a:p>
          <a:p>
            <a:pPr marL="457200" indent="-457200">
              <a:buFont typeface="+mj-lt"/>
              <a:buAutoNum type="arabicPeriod"/>
            </a:pPr>
            <a:endParaRPr lang="en-US" sz="2100" dirty="0"/>
          </a:p>
          <a:p>
            <a:pPr marL="457200" indent="-457200">
              <a:buFont typeface="+mj-lt"/>
              <a:buAutoNum type="arabicPeriod"/>
            </a:pPr>
            <a:endParaRPr lang="en-US" sz="2100" dirty="0"/>
          </a:p>
        </p:txBody>
      </p:sp>
    </p:spTree>
    <p:extLst>
      <p:ext uri="{BB962C8B-B14F-4D97-AF65-F5344CB8AC3E}">
        <p14:creationId xmlns:p14="http://schemas.microsoft.com/office/powerpoint/2010/main" val="3186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Pipelines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7080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19786-2974-4F60-B4A9-014AE0F33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714" y="2250771"/>
            <a:ext cx="4070039" cy="2646539"/>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With </a:t>
            </a:r>
            <a:r>
              <a:rPr lang="en-US" sz="2100" b="1" dirty="0"/>
              <a:t>Azure Artifacts</a:t>
            </a:r>
            <a:r>
              <a:rPr lang="en-US" sz="2100" dirty="0"/>
              <a:t> you can package and publish your application assets as versioned archives.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With </a:t>
            </a:r>
            <a:r>
              <a:rPr lang="en-US" sz="2100" b="1" dirty="0"/>
              <a:t>Azure Artifacts</a:t>
            </a:r>
            <a:r>
              <a:rPr lang="en-US" sz="2100" dirty="0"/>
              <a:t> you can create and share feeds from public and private package sources with teams of any size.</a:t>
            </a:r>
          </a:p>
          <a:p>
            <a:pPr marL="342900" indent="-342900">
              <a:buFont typeface="Arial" panose="020B0604020202020204" pitchFamily="34" charset="0"/>
              <a:buChar char="•"/>
            </a:pPr>
            <a:endParaRPr lang="da-DK" sz="2100" dirty="0"/>
          </a:p>
        </p:txBody>
      </p:sp>
    </p:spTree>
    <p:extLst>
      <p:ext uri="{BB962C8B-B14F-4D97-AF65-F5344CB8AC3E}">
        <p14:creationId xmlns:p14="http://schemas.microsoft.com/office/powerpoint/2010/main" val="3232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13224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Go to “Artifacts” and create a new feed called “my-</a:t>
            </a:r>
            <a:r>
              <a:rPr lang="en-US" sz="2100" dirty="0" err="1"/>
              <a:t>nuget</a:t>
            </a:r>
            <a:r>
              <a:rPr lang="en-US" sz="2100" dirty="0"/>
              <a:t>-feed”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“publish” task that uses the .NET Core CLI to publish our code to the “my-</a:t>
            </a:r>
            <a:r>
              <a:rPr lang="en-US" sz="2100" dirty="0" err="1"/>
              <a:t>nuget</a:t>
            </a:r>
            <a:r>
              <a:rPr lang="en-US" sz="2100" dirty="0"/>
              <a:t>-feed” </a:t>
            </a:r>
            <a:br>
              <a:rPr lang="en-US" sz="2100" dirty="0"/>
            </a:br>
            <a:br>
              <a:rPr lang="en-US" sz="2100" dirty="0"/>
            </a:br>
            <a:r>
              <a:rPr lang="en-US" sz="2100" b="1" i="1" dirty="0"/>
              <a:t>ID format for </a:t>
            </a:r>
            <a:r>
              <a:rPr lang="en-US" sz="2100" b="1" i="1" dirty="0" err="1"/>
              <a:t>publishVstsFeed</a:t>
            </a:r>
            <a:r>
              <a:rPr lang="en-US" sz="2100" b="1" i="1" dirty="0"/>
              <a:t> argument is ‘{project-name}/{feed-name}’</a:t>
            </a:r>
          </a:p>
          <a:p>
            <a:pPr marL="342900" indent="-342900">
              <a:buFont typeface="Arial" panose="020B0604020202020204" pitchFamily="34" charset="0"/>
              <a:buChar char="•"/>
            </a:pPr>
            <a:endParaRPr lang="en-US" sz="2100" b="1" i="1" dirty="0"/>
          </a:p>
          <a:p>
            <a:pPr marL="342900" indent="-342900">
              <a:buFont typeface="Arial" panose="020B0604020202020204" pitchFamily="34" charset="0"/>
              <a:buChar char="•"/>
            </a:pPr>
            <a:r>
              <a:rPr lang="en-US" sz="2100" dirty="0"/>
              <a:t>Re-run the “My-Repo-Build” pipeline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5207DE31-97E6-4B98-9BC3-62150269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863" y="2766250"/>
            <a:ext cx="2022396" cy="2022396"/>
          </a:xfrm>
          <a:prstGeom prst="rect">
            <a:avLst/>
          </a:prstGeom>
        </p:spPr>
      </p:pic>
    </p:spTree>
    <p:extLst>
      <p:ext uri="{BB962C8B-B14F-4D97-AF65-F5344CB8AC3E}">
        <p14:creationId xmlns:p14="http://schemas.microsoft.com/office/powerpoint/2010/main" val="836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Artifacts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77528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Garbage Collection</a:t>
              </a:r>
            </a:p>
          </p:txBody>
        </p:sp>
      </p:grpSp>
      <p:sp>
        <p:nvSpPr>
          <p:cNvPr id="10" name="TextBox 9">
            <a:extLst>
              <a:ext uri="{FF2B5EF4-FFF2-40B4-BE49-F238E27FC236}">
                <a16:creationId xmlns:a16="http://schemas.microsoft.com/office/drawing/2014/main" id="{71C76BA1-7E19-42F1-B914-5BA004A81876}"/>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Go to </a:t>
            </a:r>
            <a:r>
              <a:rPr lang="en-US" sz="2100" dirty="0">
                <a:hlinkClick r:id="rId3"/>
              </a:rPr>
              <a:t>https://github.com/{username}/ADODD-Demo/settings</a:t>
            </a:r>
            <a:r>
              <a:rPr lang="en-US" sz="2100" dirty="0"/>
              <a:t> and delete the repository.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Go to </a:t>
            </a:r>
            <a:r>
              <a:rPr lang="en-US" sz="2100" dirty="0">
                <a:hlinkClick r:id="rId4"/>
              </a:rPr>
              <a:t>https://github.com/settings/tokens</a:t>
            </a:r>
            <a:r>
              <a:rPr lang="en-US" sz="2100" dirty="0"/>
              <a:t> and delete the token we created for our service connection.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Go to dev.azure.com/{my-unique-org-name}/_settings/</a:t>
            </a:r>
            <a:r>
              <a:rPr lang="en-US" sz="2100" dirty="0" err="1"/>
              <a:t>organizationOverview</a:t>
            </a:r>
            <a:r>
              <a:rPr lang="en-US" sz="2100" dirty="0"/>
              <a:t> and delete the ADO organization.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69D6D7D2-9D5D-462D-B57D-994352528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3323" y="1419977"/>
            <a:ext cx="4791663" cy="4714941"/>
          </a:xfrm>
          <a:prstGeom prst="rect">
            <a:avLst/>
          </a:prstGeom>
        </p:spPr>
      </p:pic>
    </p:spTree>
    <p:extLst>
      <p:ext uri="{BB962C8B-B14F-4D97-AF65-F5344CB8AC3E}">
        <p14:creationId xmlns:p14="http://schemas.microsoft.com/office/powerpoint/2010/main" val="165015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1251635" y="2772361"/>
            <a:ext cx="9688729" cy="2062103"/>
          </a:xfrm>
          <a:prstGeom prst="rect">
            <a:avLst/>
          </a:prstGeom>
        </p:spPr>
        <p:txBody>
          <a:bodyPr wrap="square">
            <a:spAutoFit/>
          </a:bodyPr>
          <a:lstStyle/>
          <a:p>
            <a:r>
              <a:rPr lang="da-DK" sz="3200" dirty="0"/>
              <a:t>https://forms.office.com/Pages/ResponsePage.aspx?id=ZpSpcwWtIUKfkOcUKqL2wTFclz-gNvpNq3THAj1j3ZxUODk1TjlEWVNJNzUxNjAwTFhGQkQ2VkNTWi4u</a:t>
            </a:r>
          </a:p>
        </p:txBody>
      </p:sp>
    </p:spTree>
    <p:extLst>
      <p:ext uri="{BB962C8B-B14F-4D97-AF65-F5344CB8AC3E}">
        <p14:creationId xmlns:p14="http://schemas.microsoft.com/office/powerpoint/2010/main" val="1151304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6"/>
              </a:rPr>
              <a:t>https://hackernoon.com/the-last-mile-to-true-continuous-delivery-6sk323j</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https://devops.com/common-mistakes-developers-commit-when-integrating-devops/</a:t>
            </a:r>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sp>
        <p:nvSpPr>
          <p:cNvPr id="7" name="TextBox 6">
            <a:extLst>
              <a:ext uri="{FF2B5EF4-FFF2-40B4-BE49-F238E27FC236}">
                <a16:creationId xmlns:a16="http://schemas.microsoft.com/office/drawing/2014/main" id="{EAFD69CA-71D3-454F-85CC-59AA3C35BFD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Repeated manual tasks are prone to errors and inconsistencies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Longer cycle times lead to lower ROI and wastes expensive IT resources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fr-FR" sz="2100" dirty="0" err="1"/>
              <a:t>Centralized</a:t>
            </a:r>
            <a:r>
              <a:rPr lang="fr-FR" sz="2100" dirty="0"/>
              <a:t> management </a:t>
            </a:r>
            <a:r>
              <a:rPr lang="fr-FR" sz="2100" dirty="0" err="1"/>
              <a:t>introduces</a:t>
            </a:r>
            <a:r>
              <a:rPr lang="fr-FR" sz="2100" dirty="0"/>
              <a:t> anomalies in </a:t>
            </a:r>
            <a:r>
              <a:rPr lang="fr-FR" sz="2100" dirty="0" err="1"/>
              <a:t>decentralized</a:t>
            </a:r>
            <a:r>
              <a:rPr lang="fr-FR" sz="2100" dirty="0"/>
              <a:t> </a:t>
            </a:r>
            <a:r>
              <a:rPr lang="fr-FR" sz="2100" dirty="0" err="1"/>
              <a:t>environments</a:t>
            </a:r>
            <a:endParaRPr lang="fr-FR"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Cross-cutting concerns slows issue resolution</a:t>
            </a:r>
            <a:r>
              <a:rPr lang="fr-FR" sz="2100" dirty="0"/>
              <a:t> </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r>
              <a:rPr lang="en-US" sz="2100" dirty="0"/>
              <a:t>Manual delivery requires significant resource, carry greater risks and have long cycle times</a:t>
            </a: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41185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DevOps?</a:t>
            </a:r>
          </a:p>
        </p:txBody>
      </p:sp>
    </p:spTree>
    <p:extLst>
      <p:ext uri="{BB962C8B-B14F-4D97-AF65-F5344CB8AC3E}">
        <p14:creationId xmlns:p14="http://schemas.microsoft.com/office/powerpoint/2010/main" val="26815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Traits</a:t>
              </a:r>
            </a:p>
          </p:txBody>
        </p:sp>
      </p:grpSp>
      <p:sp>
        <p:nvSpPr>
          <p:cNvPr id="7" name="TextBox 6">
            <a:extLst>
              <a:ext uri="{FF2B5EF4-FFF2-40B4-BE49-F238E27FC236}">
                <a16:creationId xmlns:a16="http://schemas.microsoft.com/office/drawing/2014/main" id="{56E320D0-9A07-4AD8-9BA7-1C86DC4DBA7C}"/>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DevOps culture stresses small, multidisciplinary teams, who work autonomously and are collectively accountable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For a DevOps team, there’s no place like production. Everything they do is about making customers’ live experience better</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DevOps teams work tirelessly to reduce cycle times and break down traditional barriers between Development and Operations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Essential DevOps practices include agile planning, continuous integration, continuous delivery, and monitoring of applications.</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20778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Process </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1528</Words>
  <Application>Microsoft Office PowerPoint</Application>
  <PresentationFormat>Widescreen</PresentationFormat>
  <Paragraphs>264</Paragraphs>
  <Slides>42</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DFDS Bold</vt:lpstr>
      <vt:lpstr>DFDS Light</vt:lpstr>
      <vt:lpstr>Arial</vt:lpstr>
      <vt:lpstr>DFDS</vt:lpstr>
      <vt:lpstr>Calibri</vt:lpstr>
      <vt:lpstr>DFDS PowerPoint Template 16_9 logo top</vt:lpstr>
      <vt:lpstr>Azure Devops DEEP DIVE  Updated 20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2020-10-22T11:07:02Z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